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8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Inter SemiBold"/>
      <p:regular r:id="rId23"/>
      <p:bold r:id="rId24"/>
      <p:italic r:id="rId25"/>
      <p:boldItalic r:id="rId26"/>
    </p:embeddedFont>
    <p:embeddedFont>
      <p:font typeface="Inter Light"/>
      <p:regular r:id="rId27"/>
      <p:bold r:id="rId28"/>
      <p:italic r:id="rId29"/>
      <p:boldItalic r:id="rId30"/>
    </p:embeddedFont>
    <p:embeddedFont>
      <p:font typeface="Inter"/>
      <p:regular r:id="rId31"/>
      <p:bold r:id="rId32"/>
      <p:italic r:id="rId33"/>
      <p:boldItalic r:id="rId34"/>
    </p:embeddedFont>
    <p:embeddedFont>
      <p:font typeface="Inter ExtraBold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7" roundtripDataSignature="AMtx7mj/m5KNi061Xa3rfCEwMel0Yn0Q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InterSemiBold-bold.fntdata"/><Relationship Id="rId23" Type="http://schemas.openxmlformats.org/officeDocument/2006/relationships/font" Target="fonts/Inter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InterSemiBold-boldItalic.fntdata"/><Relationship Id="rId25" Type="http://schemas.openxmlformats.org/officeDocument/2006/relationships/font" Target="fonts/InterSemiBold-italic.fntdata"/><Relationship Id="rId28" Type="http://schemas.openxmlformats.org/officeDocument/2006/relationships/font" Target="fonts/InterLight-bold.fntdata"/><Relationship Id="rId27" Type="http://schemas.openxmlformats.org/officeDocument/2006/relationships/font" Target="fonts/InterLigh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Inter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nter-regular.fntdata"/><Relationship Id="rId30" Type="http://schemas.openxmlformats.org/officeDocument/2006/relationships/font" Target="fonts/Inter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Inter-italic.fntdata"/><Relationship Id="rId10" Type="http://schemas.openxmlformats.org/officeDocument/2006/relationships/slide" Target="slides/slide4.xml"/><Relationship Id="rId32" Type="http://schemas.openxmlformats.org/officeDocument/2006/relationships/font" Target="fonts/Inter-bold.fntdata"/><Relationship Id="rId13" Type="http://schemas.openxmlformats.org/officeDocument/2006/relationships/slide" Target="slides/slide7.xml"/><Relationship Id="rId35" Type="http://schemas.openxmlformats.org/officeDocument/2006/relationships/font" Target="fonts/InterExtraBold-bold.fntdata"/><Relationship Id="rId12" Type="http://schemas.openxmlformats.org/officeDocument/2006/relationships/slide" Target="slides/slide6.xml"/><Relationship Id="rId34" Type="http://schemas.openxmlformats.org/officeDocument/2006/relationships/font" Target="fonts/Inter-boldItalic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InterExtraBold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420875" y="1402000"/>
            <a:ext cx="4324800" cy="24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2" type="title"/>
          </p:nvPr>
        </p:nvSpPr>
        <p:spPr>
          <a:xfrm>
            <a:off x="474350" y="3793500"/>
            <a:ext cx="4036500" cy="11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"/>
              <a:buNone/>
              <a:defRPr sz="1800">
                <a:solidFill>
                  <a:schemeClr val="lt2"/>
                </a:solidFill>
              </a:defRPr>
            </a:lvl9pPr>
          </a:lstStyle>
          <a:p/>
        </p:txBody>
      </p:sp>
      <p:cxnSp>
        <p:nvCxnSpPr>
          <p:cNvPr id="12" name="Google Shape;12;p18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18"/>
          <p:cNvSpPr/>
          <p:nvPr>
            <p:ph idx="3" type="pic"/>
          </p:nvPr>
        </p:nvSpPr>
        <p:spPr>
          <a:xfrm>
            <a:off x="5039775" y="196800"/>
            <a:ext cx="3905400" cy="47499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14" name="Google Shape;14;p18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Google Shape;15;p18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" name="Google Shape;16;p18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rrent Market / Market Size">
  <p:cSld name="SECTION_TITLE_AND_DESCRIPTION">
    <p:bg>
      <p:bgPr>
        <a:solidFill>
          <a:schemeClr val="dk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07" name="Google Shape;107;p27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27"/>
          <p:cNvSpPr txBox="1"/>
          <p:nvPr>
            <p:ph idx="1" type="subTitle"/>
          </p:nvPr>
        </p:nvSpPr>
        <p:spPr>
          <a:xfrm>
            <a:off x="675475" y="3055900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27"/>
          <p:cNvSpPr txBox="1"/>
          <p:nvPr>
            <p:ph idx="2" type="body"/>
          </p:nvPr>
        </p:nvSpPr>
        <p:spPr>
          <a:xfrm>
            <a:off x="604925" y="3668125"/>
            <a:ext cx="1607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3" type="subTitle"/>
          </p:nvPr>
        </p:nvSpPr>
        <p:spPr>
          <a:xfrm>
            <a:off x="3885400" y="3055900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4" type="body"/>
          </p:nvPr>
        </p:nvSpPr>
        <p:spPr>
          <a:xfrm>
            <a:off x="3814850" y="3668125"/>
            <a:ext cx="1607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5" type="subTitle"/>
          </p:nvPr>
        </p:nvSpPr>
        <p:spPr>
          <a:xfrm>
            <a:off x="7024719" y="3055900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SemiBold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7"/>
          <p:cNvSpPr txBox="1"/>
          <p:nvPr>
            <p:ph idx="6" type="body"/>
          </p:nvPr>
        </p:nvSpPr>
        <p:spPr>
          <a:xfrm>
            <a:off x="6954219" y="3668125"/>
            <a:ext cx="1607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type="title"/>
          </p:nvPr>
        </p:nvSpPr>
        <p:spPr>
          <a:xfrm>
            <a:off x="450850" y="596800"/>
            <a:ext cx="6767700" cy="12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6" name="Google Shape;116;p27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ncial Breakdown">
  <p:cSld name="SECTION_TITLE_AND_DESCRIPTION_1">
    <p:bg>
      <p:bgPr>
        <a:solidFill>
          <a:schemeClr val="dk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19" name="Google Shape;119;p28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28"/>
          <p:cNvSpPr txBox="1"/>
          <p:nvPr>
            <p:ph idx="1" type="subTitle"/>
          </p:nvPr>
        </p:nvSpPr>
        <p:spPr>
          <a:xfrm>
            <a:off x="3486575" y="2706950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8"/>
          <p:cNvSpPr txBox="1"/>
          <p:nvPr>
            <p:ph idx="2" type="body"/>
          </p:nvPr>
        </p:nvSpPr>
        <p:spPr>
          <a:xfrm>
            <a:off x="3416075" y="2982325"/>
            <a:ext cx="1607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cxnSp>
        <p:nvCxnSpPr>
          <p:cNvPr id="122" name="Google Shape;122;p28"/>
          <p:cNvCxnSpPr>
            <a:endCxn id="123" idx="2"/>
          </p:cNvCxnSpPr>
          <p:nvPr/>
        </p:nvCxnSpPr>
        <p:spPr>
          <a:xfrm>
            <a:off x="2904275" y="2048466"/>
            <a:ext cx="771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8"/>
          <p:cNvCxnSpPr/>
          <p:nvPr/>
        </p:nvCxnSpPr>
        <p:spPr>
          <a:xfrm>
            <a:off x="4765924" y="2048466"/>
            <a:ext cx="771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8"/>
          <p:cNvCxnSpPr/>
          <p:nvPr/>
        </p:nvCxnSpPr>
        <p:spPr>
          <a:xfrm>
            <a:off x="6635736" y="2048466"/>
            <a:ext cx="771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" name="Google Shape;123;p28"/>
          <p:cNvSpPr/>
          <p:nvPr/>
        </p:nvSpPr>
        <p:spPr>
          <a:xfrm>
            <a:off x="3676175" y="1504866"/>
            <a:ext cx="1087200" cy="1087200"/>
          </a:xfrm>
          <a:prstGeom prst="flowChartConnector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6" name="Google Shape;126;p28"/>
          <p:cNvSpPr/>
          <p:nvPr/>
        </p:nvSpPr>
        <p:spPr>
          <a:xfrm>
            <a:off x="5548513" y="1504866"/>
            <a:ext cx="1087200" cy="1087200"/>
          </a:xfrm>
          <a:prstGeom prst="flowChartConnector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7" name="Google Shape;127;p28"/>
          <p:cNvSpPr/>
          <p:nvPr/>
        </p:nvSpPr>
        <p:spPr>
          <a:xfrm>
            <a:off x="7417725" y="1504866"/>
            <a:ext cx="1087200" cy="1087200"/>
          </a:xfrm>
          <a:prstGeom prst="flowChartConnector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28" name="Google Shape;128;p28"/>
          <p:cNvSpPr txBox="1"/>
          <p:nvPr>
            <p:ph idx="3" type="subTitle"/>
          </p:nvPr>
        </p:nvSpPr>
        <p:spPr>
          <a:xfrm>
            <a:off x="5358925" y="2706950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4" type="body"/>
          </p:nvPr>
        </p:nvSpPr>
        <p:spPr>
          <a:xfrm>
            <a:off x="5288425" y="2982325"/>
            <a:ext cx="1607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0" name="Google Shape;130;p28"/>
          <p:cNvSpPr txBox="1"/>
          <p:nvPr>
            <p:ph idx="5" type="subTitle"/>
          </p:nvPr>
        </p:nvSpPr>
        <p:spPr>
          <a:xfrm>
            <a:off x="7231275" y="2706950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SemiBold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6" type="body"/>
          </p:nvPr>
        </p:nvSpPr>
        <p:spPr>
          <a:xfrm>
            <a:off x="7160775" y="2982325"/>
            <a:ext cx="16074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2" name="Google Shape;132;p28"/>
          <p:cNvSpPr/>
          <p:nvPr/>
        </p:nvSpPr>
        <p:spPr>
          <a:xfrm>
            <a:off x="603475" y="2706950"/>
            <a:ext cx="2313300" cy="1413600"/>
          </a:xfrm>
          <a:prstGeom prst="roundRect">
            <a:avLst>
              <a:gd fmla="val 7414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6F5E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8"/>
          <p:cNvSpPr txBox="1"/>
          <p:nvPr>
            <p:ph type="title"/>
          </p:nvPr>
        </p:nvSpPr>
        <p:spPr>
          <a:xfrm>
            <a:off x="450850" y="596800"/>
            <a:ext cx="67677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8"/>
          <p:cNvSpPr txBox="1"/>
          <p:nvPr>
            <p:ph idx="7" type="body"/>
          </p:nvPr>
        </p:nvSpPr>
        <p:spPr>
          <a:xfrm>
            <a:off x="603475" y="2758400"/>
            <a:ext cx="2313300" cy="13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28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6" name="Google Shape;136;p28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/ Graph">
  <p:cSld name="CAPTION_ONLY"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29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" name="Google Shape;139;p29"/>
          <p:cNvSpPr txBox="1"/>
          <p:nvPr>
            <p:ph type="title"/>
          </p:nvPr>
        </p:nvSpPr>
        <p:spPr>
          <a:xfrm>
            <a:off x="452575" y="596800"/>
            <a:ext cx="44181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560525" y="1966775"/>
            <a:ext cx="3212700" cy="20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</a:lstStyle>
          <a:p/>
        </p:txBody>
      </p:sp>
      <p:sp>
        <p:nvSpPr>
          <p:cNvPr id="141" name="Google Shape;141;p29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2" name="Google Shape;142;p29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9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Header">
  <p:cSld name="BIG_NUMBER">
    <p:bg>
      <p:bgPr>
        <a:solidFill>
          <a:schemeClr val="dk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/>
          <p:nvPr>
            <p:ph idx="2" type="pic"/>
          </p:nvPr>
        </p:nvSpPr>
        <p:spPr>
          <a:xfrm>
            <a:off x="213750" y="586950"/>
            <a:ext cx="8701800" cy="2327100"/>
          </a:xfrm>
          <a:prstGeom prst="roundRect">
            <a:avLst>
              <a:gd fmla="val 3913" name="adj"/>
            </a:avLst>
          </a:prstGeom>
          <a:noFill/>
          <a:ln>
            <a:noFill/>
          </a:ln>
        </p:spPr>
      </p:sp>
      <p:sp>
        <p:nvSpPr>
          <p:cNvPr id="146" name="Google Shape;146;p30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47" name="Google Shape;147;p30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30"/>
          <p:cNvSpPr txBox="1"/>
          <p:nvPr>
            <p:ph idx="1" type="body"/>
          </p:nvPr>
        </p:nvSpPr>
        <p:spPr>
          <a:xfrm>
            <a:off x="5362800" y="3071200"/>
            <a:ext cx="35526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9" name="Google Shape;149;p30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0" name="Google Shape;150;p30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-to-Market Strategy" type="blank">
  <p:cSld name="BLANK"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/>
          <p:nvPr>
            <p:ph idx="2" type="pic"/>
          </p:nvPr>
        </p:nvSpPr>
        <p:spPr>
          <a:xfrm>
            <a:off x="6445900" y="626975"/>
            <a:ext cx="1932900" cy="2070000"/>
          </a:xfrm>
          <a:prstGeom prst="roundRect">
            <a:avLst>
              <a:gd fmla="val 5387" name="adj"/>
            </a:avLst>
          </a:prstGeom>
          <a:noFill/>
          <a:ln>
            <a:noFill/>
          </a:ln>
        </p:spPr>
      </p:sp>
      <p:sp>
        <p:nvSpPr>
          <p:cNvPr id="153" name="Google Shape;153;p31"/>
          <p:cNvSpPr/>
          <p:nvPr>
            <p:ph idx="3" type="pic"/>
          </p:nvPr>
        </p:nvSpPr>
        <p:spPr>
          <a:xfrm>
            <a:off x="4210025" y="626975"/>
            <a:ext cx="1932900" cy="2070000"/>
          </a:xfrm>
          <a:prstGeom prst="roundRect">
            <a:avLst>
              <a:gd fmla="val 5387" name="adj"/>
            </a:avLst>
          </a:prstGeom>
          <a:noFill/>
          <a:ln>
            <a:noFill/>
          </a:ln>
        </p:spPr>
      </p:sp>
      <p:cxnSp>
        <p:nvCxnSpPr>
          <p:cNvPr id="154" name="Google Shape;154;p31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31"/>
          <p:cNvSpPr txBox="1"/>
          <p:nvPr>
            <p:ph type="title"/>
          </p:nvPr>
        </p:nvSpPr>
        <p:spPr>
          <a:xfrm>
            <a:off x="450850" y="596800"/>
            <a:ext cx="4083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31"/>
          <p:cNvSpPr txBox="1"/>
          <p:nvPr>
            <p:ph idx="1" type="subTitle"/>
          </p:nvPr>
        </p:nvSpPr>
        <p:spPr>
          <a:xfrm>
            <a:off x="4210025" y="2802675"/>
            <a:ext cx="19068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31"/>
          <p:cNvSpPr txBox="1"/>
          <p:nvPr>
            <p:ph idx="4" type="body"/>
          </p:nvPr>
        </p:nvSpPr>
        <p:spPr>
          <a:xfrm>
            <a:off x="4210025" y="3441550"/>
            <a:ext cx="16074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8" name="Google Shape;158;p31"/>
          <p:cNvSpPr txBox="1"/>
          <p:nvPr>
            <p:ph idx="5" type="subTitle"/>
          </p:nvPr>
        </p:nvSpPr>
        <p:spPr>
          <a:xfrm>
            <a:off x="6458950" y="2802675"/>
            <a:ext cx="19068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31"/>
          <p:cNvSpPr txBox="1"/>
          <p:nvPr>
            <p:ph idx="6" type="body"/>
          </p:nvPr>
        </p:nvSpPr>
        <p:spPr>
          <a:xfrm>
            <a:off x="6458950" y="3441550"/>
            <a:ext cx="1607400" cy="10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0" name="Google Shape;160;p31"/>
          <p:cNvSpPr txBox="1"/>
          <p:nvPr>
            <p:ph idx="7" type="body"/>
          </p:nvPr>
        </p:nvSpPr>
        <p:spPr>
          <a:xfrm>
            <a:off x="450850" y="2399275"/>
            <a:ext cx="3048000" cy="21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31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2" name="Google Shape;162;p31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31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lestones">
  <p:cSld name="TITLE_1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p32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Google Shape;166;p32"/>
          <p:cNvSpPr txBox="1"/>
          <p:nvPr>
            <p:ph type="title"/>
          </p:nvPr>
        </p:nvSpPr>
        <p:spPr>
          <a:xfrm>
            <a:off x="452575" y="596800"/>
            <a:ext cx="4418100" cy="13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167" name="Google Shape;167;p32"/>
          <p:cNvSpPr txBox="1"/>
          <p:nvPr>
            <p:ph idx="1" type="subTitle"/>
          </p:nvPr>
        </p:nvSpPr>
        <p:spPr>
          <a:xfrm>
            <a:off x="467825" y="1857300"/>
            <a:ext cx="21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68" name="Google Shape;168;p32"/>
          <p:cNvSpPr txBox="1"/>
          <p:nvPr>
            <p:ph idx="2" type="body"/>
          </p:nvPr>
        </p:nvSpPr>
        <p:spPr>
          <a:xfrm>
            <a:off x="391625" y="2271825"/>
            <a:ext cx="21510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69" name="Google Shape;169;p32"/>
          <p:cNvSpPr txBox="1"/>
          <p:nvPr>
            <p:ph idx="3" type="subTitle"/>
          </p:nvPr>
        </p:nvSpPr>
        <p:spPr>
          <a:xfrm>
            <a:off x="3052450" y="1857300"/>
            <a:ext cx="21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70" name="Google Shape;170;p32"/>
          <p:cNvSpPr txBox="1"/>
          <p:nvPr>
            <p:ph idx="4" type="body"/>
          </p:nvPr>
        </p:nvSpPr>
        <p:spPr>
          <a:xfrm>
            <a:off x="2976250" y="2271825"/>
            <a:ext cx="21510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71" name="Google Shape;171;p32"/>
          <p:cNvSpPr txBox="1"/>
          <p:nvPr>
            <p:ph idx="5" type="subTitle"/>
          </p:nvPr>
        </p:nvSpPr>
        <p:spPr>
          <a:xfrm>
            <a:off x="5637075" y="1857300"/>
            <a:ext cx="21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72" name="Google Shape;172;p32"/>
          <p:cNvSpPr txBox="1"/>
          <p:nvPr>
            <p:ph idx="6" type="body"/>
          </p:nvPr>
        </p:nvSpPr>
        <p:spPr>
          <a:xfrm>
            <a:off x="5560875" y="2271825"/>
            <a:ext cx="21510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73" name="Google Shape;173;p32"/>
          <p:cNvSpPr txBox="1"/>
          <p:nvPr>
            <p:ph idx="7" type="subTitle"/>
          </p:nvPr>
        </p:nvSpPr>
        <p:spPr>
          <a:xfrm>
            <a:off x="467825" y="3075100"/>
            <a:ext cx="21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74" name="Google Shape;174;p32"/>
          <p:cNvSpPr txBox="1"/>
          <p:nvPr>
            <p:ph idx="8" type="body"/>
          </p:nvPr>
        </p:nvSpPr>
        <p:spPr>
          <a:xfrm>
            <a:off x="391625" y="3489625"/>
            <a:ext cx="21510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75" name="Google Shape;175;p32"/>
          <p:cNvSpPr txBox="1"/>
          <p:nvPr>
            <p:ph idx="9" type="subTitle"/>
          </p:nvPr>
        </p:nvSpPr>
        <p:spPr>
          <a:xfrm>
            <a:off x="3052450" y="3075100"/>
            <a:ext cx="21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76" name="Google Shape;176;p32"/>
          <p:cNvSpPr txBox="1"/>
          <p:nvPr>
            <p:ph idx="13" type="body"/>
          </p:nvPr>
        </p:nvSpPr>
        <p:spPr>
          <a:xfrm>
            <a:off x="2976250" y="3489625"/>
            <a:ext cx="21510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77" name="Google Shape;177;p32"/>
          <p:cNvSpPr txBox="1"/>
          <p:nvPr>
            <p:ph idx="14" type="subTitle"/>
          </p:nvPr>
        </p:nvSpPr>
        <p:spPr>
          <a:xfrm>
            <a:off x="5637075" y="3075100"/>
            <a:ext cx="21510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178" name="Google Shape;178;p32"/>
          <p:cNvSpPr txBox="1"/>
          <p:nvPr>
            <p:ph idx="15" type="body"/>
          </p:nvPr>
        </p:nvSpPr>
        <p:spPr>
          <a:xfrm>
            <a:off x="5560875" y="3489625"/>
            <a:ext cx="21510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79" name="Google Shape;179;p32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0" name="Google Shape;180;p32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32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s / Benefits">
  <p:cSld name="CUSTOM"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4" name="Google Shape;184;p33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" name="Google Shape;185;p33"/>
          <p:cNvSpPr txBox="1"/>
          <p:nvPr>
            <p:ph type="title"/>
          </p:nvPr>
        </p:nvSpPr>
        <p:spPr>
          <a:xfrm>
            <a:off x="452575" y="633600"/>
            <a:ext cx="39546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 b="1"/>
            </a:lvl9pPr>
          </a:lstStyle>
          <a:p/>
        </p:txBody>
      </p:sp>
      <p:sp>
        <p:nvSpPr>
          <p:cNvPr id="186" name="Google Shape;186;p33"/>
          <p:cNvSpPr txBox="1"/>
          <p:nvPr>
            <p:ph idx="1" type="body"/>
          </p:nvPr>
        </p:nvSpPr>
        <p:spPr>
          <a:xfrm>
            <a:off x="560525" y="1966775"/>
            <a:ext cx="3212700" cy="20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187" name="Google Shape;187;p33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8" name="Google Shape;188;p33"/>
          <p:cNvSpPr txBox="1"/>
          <p:nvPr>
            <p:ph idx="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33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mages">
  <p:cSld name="CUSTOM_1">
    <p:bg>
      <p:bgPr>
        <a:solidFill>
          <a:schemeClr val="dk2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/>
          <p:nvPr>
            <p:ph idx="2" type="pic"/>
          </p:nvPr>
        </p:nvSpPr>
        <p:spPr>
          <a:xfrm>
            <a:off x="211850" y="203250"/>
            <a:ext cx="4292400" cy="4737000"/>
          </a:xfrm>
          <a:prstGeom prst="roundRect">
            <a:avLst>
              <a:gd fmla="val 3358" name="adj"/>
            </a:avLst>
          </a:prstGeom>
          <a:noFill/>
          <a:ln>
            <a:noFill/>
          </a:ln>
        </p:spPr>
      </p:sp>
      <p:sp>
        <p:nvSpPr>
          <p:cNvPr id="192" name="Google Shape;192;p34"/>
          <p:cNvSpPr/>
          <p:nvPr>
            <p:ph idx="3" type="pic"/>
          </p:nvPr>
        </p:nvSpPr>
        <p:spPr>
          <a:xfrm>
            <a:off x="4639750" y="203250"/>
            <a:ext cx="4292400" cy="4737000"/>
          </a:xfrm>
          <a:prstGeom prst="roundRect">
            <a:avLst>
              <a:gd fmla="val 335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">
  <p:cSld name="CUSTOM_1_1">
    <p:bg>
      <p:bgPr>
        <a:solidFill>
          <a:schemeClr val="dk2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/>
          <p:nvPr>
            <p:ph idx="2" type="pic"/>
          </p:nvPr>
        </p:nvSpPr>
        <p:spPr>
          <a:xfrm>
            <a:off x="228625" y="59262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195" name="Google Shape;195;p35"/>
          <p:cNvSpPr/>
          <p:nvPr>
            <p:ph idx="3" type="pic"/>
          </p:nvPr>
        </p:nvSpPr>
        <p:spPr>
          <a:xfrm>
            <a:off x="3931925" y="59262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196" name="Google Shape;196;p35"/>
          <p:cNvSpPr/>
          <p:nvPr>
            <p:ph idx="4" type="pic"/>
          </p:nvPr>
        </p:nvSpPr>
        <p:spPr>
          <a:xfrm>
            <a:off x="7635600" y="592625"/>
            <a:ext cx="11352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197" name="Google Shape;197;p35"/>
          <p:cNvSpPr/>
          <p:nvPr>
            <p:ph idx="5" type="pic"/>
          </p:nvPr>
        </p:nvSpPr>
        <p:spPr>
          <a:xfrm>
            <a:off x="2575300" y="59322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8" name="Google Shape;198;p35"/>
          <p:cNvSpPr/>
          <p:nvPr>
            <p:ph idx="6" type="pic"/>
          </p:nvPr>
        </p:nvSpPr>
        <p:spPr>
          <a:xfrm>
            <a:off x="6278800" y="59322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9" name="Google Shape;199;p35"/>
          <p:cNvSpPr/>
          <p:nvPr>
            <p:ph idx="7" type="pic"/>
          </p:nvPr>
        </p:nvSpPr>
        <p:spPr>
          <a:xfrm>
            <a:off x="228613" y="1964250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0" name="Google Shape;200;p35"/>
          <p:cNvSpPr/>
          <p:nvPr>
            <p:ph idx="8" type="pic"/>
          </p:nvPr>
        </p:nvSpPr>
        <p:spPr>
          <a:xfrm>
            <a:off x="1545425" y="1963950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01" name="Google Shape;201;p35"/>
          <p:cNvSpPr/>
          <p:nvPr>
            <p:ph idx="9" type="pic"/>
          </p:nvPr>
        </p:nvSpPr>
        <p:spPr>
          <a:xfrm>
            <a:off x="3932063" y="1963950"/>
            <a:ext cx="11352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02" name="Google Shape;202;p35"/>
          <p:cNvSpPr/>
          <p:nvPr>
            <p:ph idx="13" type="pic"/>
          </p:nvPr>
        </p:nvSpPr>
        <p:spPr>
          <a:xfrm>
            <a:off x="5248888" y="1963950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03" name="Google Shape;203;p35"/>
          <p:cNvSpPr/>
          <p:nvPr>
            <p:ph idx="14" type="pic"/>
          </p:nvPr>
        </p:nvSpPr>
        <p:spPr>
          <a:xfrm>
            <a:off x="7555713" y="1964250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4" name="Google Shape;204;p35"/>
          <p:cNvSpPr/>
          <p:nvPr>
            <p:ph idx="15" type="pic"/>
          </p:nvPr>
        </p:nvSpPr>
        <p:spPr>
          <a:xfrm>
            <a:off x="228625" y="333527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05" name="Google Shape;205;p35"/>
          <p:cNvSpPr/>
          <p:nvPr>
            <p:ph idx="16" type="pic"/>
          </p:nvPr>
        </p:nvSpPr>
        <p:spPr>
          <a:xfrm>
            <a:off x="3931925" y="3335275"/>
            <a:ext cx="22050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06" name="Google Shape;206;p35"/>
          <p:cNvSpPr/>
          <p:nvPr>
            <p:ph idx="17" type="pic"/>
          </p:nvPr>
        </p:nvSpPr>
        <p:spPr>
          <a:xfrm>
            <a:off x="7635600" y="3335275"/>
            <a:ext cx="1135200" cy="1215600"/>
          </a:xfrm>
          <a:prstGeom prst="roundRect">
            <a:avLst>
              <a:gd fmla="val 3655" name="adj"/>
            </a:avLst>
          </a:prstGeom>
          <a:noFill/>
          <a:ln>
            <a:noFill/>
          </a:ln>
        </p:spPr>
      </p:sp>
      <p:sp>
        <p:nvSpPr>
          <p:cNvPr id="207" name="Google Shape;207;p35"/>
          <p:cNvSpPr/>
          <p:nvPr>
            <p:ph idx="18" type="pic"/>
          </p:nvPr>
        </p:nvSpPr>
        <p:spPr>
          <a:xfrm>
            <a:off x="2575300" y="333587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8" name="Google Shape;208;p35"/>
          <p:cNvSpPr/>
          <p:nvPr>
            <p:ph idx="19" type="pic"/>
          </p:nvPr>
        </p:nvSpPr>
        <p:spPr>
          <a:xfrm>
            <a:off x="6278800" y="3335875"/>
            <a:ext cx="1215000" cy="1215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9" name="Google Shape;209;p35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210" name="Google Shape;210;p35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35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2" name="Google Shape;212;p35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5" name="Google Shape;215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6" name="Google Shape;21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Timeline" type="titleOnly">
  <p:cSld name="TITLE_ONLY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" name="Google Shape;19;p19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p19"/>
          <p:cNvSpPr txBox="1"/>
          <p:nvPr>
            <p:ph type="title"/>
          </p:nvPr>
        </p:nvSpPr>
        <p:spPr>
          <a:xfrm>
            <a:off x="452575" y="596800"/>
            <a:ext cx="6868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21" name="Google Shape;21;p19"/>
          <p:cNvSpPr txBox="1"/>
          <p:nvPr>
            <p:ph idx="1" type="body"/>
          </p:nvPr>
        </p:nvSpPr>
        <p:spPr>
          <a:xfrm>
            <a:off x="589475" y="278082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22" name="Google Shape;22;p19"/>
          <p:cNvSpPr txBox="1"/>
          <p:nvPr>
            <p:ph idx="2" type="body"/>
          </p:nvPr>
        </p:nvSpPr>
        <p:spPr>
          <a:xfrm>
            <a:off x="2601850" y="278082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23" name="Google Shape;23;p19"/>
          <p:cNvSpPr txBox="1"/>
          <p:nvPr>
            <p:ph idx="3" type="body"/>
          </p:nvPr>
        </p:nvSpPr>
        <p:spPr>
          <a:xfrm>
            <a:off x="4601450" y="278082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24" name="Google Shape;24;p19"/>
          <p:cNvSpPr txBox="1"/>
          <p:nvPr>
            <p:ph idx="4" type="body"/>
          </p:nvPr>
        </p:nvSpPr>
        <p:spPr>
          <a:xfrm>
            <a:off x="6602800" y="278082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1pPr>
            <a:lvl2pPr indent="-2921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2pPr>
            <a:lvl3pPr indent="-2921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3pPr>
            <a:lvl4pPr indent="-2921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4pPr>
            <a:lvl5pPr indent="-2921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5pPr>
            <a:lvl6pPr indent="-2921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●"/>
              <a:defRPr sz="1000"/>
            </a:lvl7pPr>
            <a:lvl8pPr indent="-2921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○"/>
              <a:defRPr sz="1000"/>
            </a:lvl8pPr>
            <a:lvl9pPr indent="-2921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nter"/>
              <a:buChar char="■"/>
              <a:defRPr sz="1000"/>
            </a:lvl9pPr>
          </a:lstStyle>
          <a:p/>
        </p:txBody>
      </p:sp>
      <p:sp>
        <p:nvSpPr>
          <p:cNvPr id="25" name="Google Shape;25;p19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" name="Google Shape;26;p19"/>
          <p:cNvSpPr txBox="1"/>
          <p:nvPr>
            <p:ph idx="5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19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9" name="Google Shape;21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2" name="Google Shape;22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3" name="Google Shape;22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26" name="Google Shape;226;p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7" name="Google Shape;227;p3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8" name="Google Shape;22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1" name="Google Shape;23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4" name="Google Shape;234;p4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35" name="Google Shape;23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8" name="Google Shape;23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2" name="Google Shape;242;p4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3" name="Google Shape;243;p4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44" name="Google Shape;24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47" name="Google Shape;24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250" name="Google Shape;250;p4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51" name="Google Shape;25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1">
  <p:cSld name="BLANK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sion / Mission" type="secHead">
  <p:cSld name="SECTION_HEADER"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/>
          <p:nvPr>
            <p:ph idx="2" type="pic"/>
          </p:nvPr>
        </p:nvSpPr>
        <p:spPr>
          <a:xfrm>
            <a:off x="5039775" y="203250"/>
            <a:ext cx="3905400" cy="22986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cxnSp>
        <p:nvCxnSpPr>
          <p:cNvPr id="30" name="Google Shape;30;p20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20"/>
          <p:cNvSpPr txBox="1"/>
          <p:nvPr>
            <p:ph idx="1" type="body"/>
          </p:nvPr>
        </p:nvSpPr>
        <p:spPr>
          <a:xfrm>
            <a:off x="452575" y="1853525"/>
            <a:ext cx="2965500" cy="24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/>
            </a:lvl9pPr>
          </a:lstStyle>
          <a:p/>
        </p:txBody>
      </p:sp>
      <p:sp>
        <p:nvSpPr>
          <p:cNvPr id="32" name="Google Shape;32;p20"/>
          <p:cNvSpPr/>
          <p:nvPr>
            <p:ph idx="3" type="pic"/>
          </p:nvPr>
        </p:nvSpPr>
        <p:spPr>
          <a:xfrm>
            <a:off x="5039775" y="2624675"/>
            <a:ext cx="3905400" cy="22986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33" name="Google Shape;33;p20"/>
          <p:cNvSpPr txBox="1"/>
          <p:nvPr>
            <p:ph type="title"/>
          </p:nvPr>
        </p:nvSpPr>
        <p:spPr>
          <a:xfrm>
            <a:off x="452575" y="596800"/>
            <a:ext cx="4263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34" name="Google Shape;34;p20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" name="Google Shape;35;p20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20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432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56" name="Google Shape;25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47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8" name="Google Shape;258;p47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9" name="Google Shape;259;p47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0" name="Google Shape;260;p47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1" name="Google Shape;261;p47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62" name="Google Shape;262;p47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65" name="Google Shape;265;p48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6" name="Google Shape;266;p48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2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49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71" name="Google Shape;271;p49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2" name="Google Shape;272;p49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3" name="Google Shape;273;p49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4" name="Google Shape;274;p49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50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8" name="Google Shape;278;p50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9" name="Google Shape;279;p50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80" name="Google Shape;280;p50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81" name="Google Shape;281;p50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2" name="Google Shape;282;p50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83" name="Google Shape;283;p50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51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87" name="Google Shape;287;p51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88" name="Google Shape;288;p51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89" name="Google Shape;289;p51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90" name="Google Shape;290;p51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91" name="Google Shape;291;p51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2" name="Google Shape;292;p51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3" name="Google Shape;293;p51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94" name="Google Shape;294;p51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7" name="Google Shape;29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52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3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01" name="Google Shape;301;p53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53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53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04" name="Google Shape;30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06" name="Google Shape;306;p53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07" name="Google Shape;307;p53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10" name="Google Shape;310;p54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54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54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13" name="Google Shape;313;p54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54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15" name="Google Shape;315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17" name="Google Shape;317;p54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18" name="Google Shape;318;p54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19" name="Google Shape;319;p54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5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56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56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56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56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56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56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56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32" name="Google Shape;332;p56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56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6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 Competition">
  <p:cSld name="CUSTOM_2"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/>
          <p:nvPr>
            <p:ph idx="2" type="pic"/>
          </p:nvPr>
        </p:nvSpPr>
        <p:spPr>
          <a:xfrm>
            <a:off x="4014725" y="5573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39" name="Google Shape;39;p21"/>
          <p:cNvSpPr/>
          <p:nvPr>
            <p:ph idx="3" type="pic"/>
          </p:nvPr>
        </p:nvSpPr>
        <p:spPr>
          <a:xfrm>
            <a:off x="5688575" y="5573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40" name="Google Shape;40;p21"/>
          <p:cNvSpPr/>
          <p:nvPr>
            <p:ph idx="4" type="pic"/>
          </p:nvPr>
        </p:nvSpPr>
        <p:spPr>
          <a:xfrm>
            <a:off x="7362425" y="5573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41" name="Google Shape;41;p21"/>
          <p:cNvSpPr/>
          <p:nvPr>
            <p:ph idx="5" type="pic"/>
          </p:nvPr>
        </p:nvSpPr>
        <p:spPr>
          <a:xfrm>
            <a:off x="4014725" y="26444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42" name="Google Shape;42;p21"/>
          <p:cNvSpPr/>
          <p:nvPr>
            <p:ph idx="6" type="pic"/>
          </p:nvPr>
        </p:nvSpPr>
        <p:spPr>
          <a:xfrm>
            <a:off x="5688575" y="26444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sp>
        <p:nvSpPr>
          <p:cNvPr id="43" name="Google Shape;43;p21"/>
          <p:cNvSpPr/>
          <p:nvPr>
            <p:ph idx="7" type="pic"/>
          </p:nvPr>
        </p:nvSpPr>
        <p:spPr>
          <a:xfrm>
            <a:off x="7362425" y="2644475"/>
            <a:ext cx="1374300" cy="1471500"/>
          </a:xfrm>
          <a:prstGeom prst="roundRect">
            <a:avLst>
              <a:gd fmla="val 7582" name="adj"/>
            </a:avLst>
          </a:prstGeom>
          <a:noFill/>
          <a:ln>
            <a:noFill/>
          </a:ln>
        </p:spPr>
      </p:sp>
      <p:cxnSp>
        <p:nvCxnSpPr>
          <p:cNvPr id="44" name="Google Shape;44;p21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21"/>
          <p:cNvSpPr txBox="1"/>
          <p:nvPr>
            <p:ph type="title"/>
          </p:nvPr>
        </p:nvSpPr>
        <p:spPr>
          <a:xfrm>
            <a:off x="452575" y="596800"/>
            <a:ext cx="3262500" cy="13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46" name="Google Shape;46;p21"/>
          <p:cNvSpPr txBox="1"/>
          <p:nvPr>
            <p:ph idx="1" type="subTitle"/>
          </p:nvPr>
        </p:nvSpPr>
        <p:spPr>
          <a:xfrm>
            <a:off x="452575" y="1956400"/>
            <a:ext cx="26160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47" name="Google Shape;47;p21"/>
          <p:cNvSpPr txBox="1"/>
          <p:nvPr>
            <p:ph idx="8" type="body"/>
          </p:nvPr>
        </p:nvSpPr>
        <p:spPr>
          <a:xfrm>
            <a:off x="467825" y="2583700"/>
            <a:ext cx="32472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9" type="subTitle"/>
          </p:nvPr>
        </p:nvSpPr>
        <p:spPr>
          <a:xfrm>
            <a:off x="4014725" y="2028875"/>
            <a:ext cx="1374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49" name="Google Shape;49;p21"/>
          <p:cNvSpPr txBox="1"/>
          <p:nvPr>
            <p:ph idx="13" type="subTitle"/>
          </p:nvPr>
        </p:nvSpPr>
        <p:spPr>
          <a:xfrm>
            <a:off x="5688575" y="2028875"/>
            <a:ext cx="1374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50" name="Google Shape;50;p21"/>
          <p:cNvSpPr txBox="1"/>
          <p:nvPr>
            <p:ph idx="14" type="subTitle"/>
          </p:nvPr>
        </p:nvSpPr>
        <p:spPr>
          <a:xfrm>
            <a:off x="7362425" y="2028875"/>
            <a:ext cx="1374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51" name="Google Shape;51;p21"/>
          <p:cNvSpPr txBox="1"/>
          <p:nvPr>
            <p:ph idx="15" type="subTitle"/>
          </p:nvPr>
        </p:nvSpPr>
        <p:spPr>
          <a:xfrm>
            <a:off x="4014725" y="4067725"/>
            <a:ext cx="1374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52" name="Google Shape;52;p21"/>
          <p:cNvSpPr txBox="1"/>
          <p:nvPr>
            <p:ph idx="16" type="subTitle"/>
          </p:nvPr>
        </p:nvSpPr>
        <p:spPr>
          <a:xfrm>
            <a:off x="5688575" y="4067725"/>
            <a:ext cx="1374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53" name="Google Shape;53;p21"/>
          <p:cNvSpPr txBox="1"/>
          <p:nvPr>
            <p:ph idx="17" type="subTitle"/>
          </p:nvPr>
        </p:nvSpPr>
        <p:spPr>
          <a:xfrm>
            <a:off x="7362425" y="4067725"/>
            <a:ext cx="13743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 SemiBold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nter SemiBold"/>
              <a:buNone/>
              <a:defRPr sz="1600"/>
            </a:lvl9pPr>
          </a:lstStyle>
          <a:p/>
        </p:txBody>
      </p:sp>
      <p:sp>
        <p:nvSpPr>
          <p:cNvPr id="54" name="Google Shape;54;p21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" name="Google Shape;55;p21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21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1" name="Google Shape;341;p5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42" name="Google Shape;342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5" name="Google Shape;345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8" name="Google Shape;348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2" name="Google Shape;352;p6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3" name="Google Shape;353;p6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4" name="Google Shape;35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7" name="Google Shape;357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0" name="Google Shape;360;p6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1" name="Google Shape;361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4" name="Google Shape;364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8" name="Google Shape;368;p6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69" name="Google Shape;369;p6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0" name="Google Shape;370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73" name="Google Shape;373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6" name="Google Shape;376;p6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7" name="Google Shape;377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Divider" type="tx">
  <p:cSld name="TITLE_AND_BODY">
    <p:bg>
      <p:bgPr>
        <a:solidFill>
          <a:schemeClr val="dk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Google Shape;58;p22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p22"/>
          <p:cNvSpPr txBox="1"/>
          <p:nvPr>
            <p:ph type="title"/>
          </p:nvPr>
        </p:nvSpPr>
        <p:spPr>
          <a:xfrm>
            <a:off x="420875" y="1552350"/>
            <a:ext cx="6231300" cy="16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22"/>
          <p:cNvSpPr txBox="1"/>
          <p:nvPr>
            <p:ph idx="2" type="title"/>
          </p:nvPr>
        </p:nvSpPr>
        <p:spPr>
          <a:xfrm>
            <a:off x="472350" y="3144800"/>
            <a:ext cx="2965500" cy="16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sp>
        <p:nvSpPr>
          <p:cNvPr id="61" name="Google Shape;61;p22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2" name="Google Shape;62;p22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22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3">
          <p15:clr>
            <a:srgbClr val="E4696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etitive Advantage">
  <p:cSld name="ONE_COLUMN_TEXT">
    <p:bg>
      <p:bgPr>
        <a:solidFill>
          <a:schemeClr val="lt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p23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23"/>
          <p:cNvSpPr txBox="1"/>
          <p:nvPr>
            <p:ph type="title"/>
          </p:nvPr>
        </p:nvSpPr>
        <p:spPr>
          <a:xfrm>
            <a:off x="452575" y="596800"/>
            <a:ext cx="4418100" cy="29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Font typeface="Inter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"/>
              <a:buNone/>
              <a:defRPr b="1" sz="4800"/>
            </a:lvl9pPr>
          </a:lstStyle>
          <a:p/>
        </p:txBody>
      </p:sp>
      <p:sp>
        <p:nvSpPr>
          <p:cNvPr id="68" name="Google Shape;68;p23"/>
          <p:cNvSpPr/>
          <p:nvPr>
            <p:ph idx="2" type="pic"/>
          </p:nvPr>
        </p:nvSpPr>
        <p:spPr>
          <a:xfrm>
            <a:off x="5039775" y="196800"/>
            <a:ext cx="3905400" cy="47499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69" name="Google Shape;69;p23"/>
          <p:cNvSpPr txBox="1"/>
          <p:nvPr>
            <p:ph idx="1" type="body"/>
          </p:nvPr>
        </p:nvSpPr>
        <p:spPr>
          <a:xfrm>
            <a:off x="452575" y="1966775"/>
            <a:ext cx="3212700" cy="20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/>
            </a:lvl9pPr>
          </a:lstStyle>
          <a:p/>
        </p:txBody>
      </p:sp>
      <p:sp>
        <p:nvSpPr>
          <p:cNvPr id="70" name="Google Shape;70;p23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1" name="Google Shape;71;p23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23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Divider Slide">
  <p:cSld name="CUSTOM_3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24"/>
          <p:cNvSpPr txBox="1"/>
          <p:nvPr>
            <p:ph type="title"/>
          </p:nvPr>
        </p:nvSpPr>
        <p:spPr>
          <a:xfrm>
            <a:off x="420875" y="1402000"/>
            <a:ext cx="4324800" cy="24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nter"/>
              <a:buNone/>
              <a:defRPr b="1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4"/>
          <p:cNvSpPr txBox="1"/>
          <p:nvPr>
            <p:ph idx="2" type="title"/>
          </p:nvPr>
        </p:nvSpPr>
        <p:spPr>
          <a:xfrm>
            <a:off x="474350" y="3793500"/>
            <a:ext cx="4036500" cy="11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b="0"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Inter SemiBold"/>
              <a:buNone/>
              <a:defRPr sz="1800">
                <a:solidFill>
                  <a:schemeClr val="l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/>
        </p:txBody>
      </p:sp>
      <p:cxnSp>
        <p:nvCxnSpPr>
          <p:cNvPr id="77" name="Google Shape;77;p24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" name="Google Shape;78;p24"/>
          <p:cNvSpPr/>
          <p:nvPr>
            <p:ph idx="3" type="pic"/>
          </p:nvPr>
        </p:nvSpPr>
        <p:spPr>
          <a:xfrm>
            <a:off x="5039775" y="196800"/>
            <a:ext cx="3905400" cy="47499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sp>
      <p:sp>
        <p:nvSpPr>
          <p:cNvPr id="79" name="Google Shape;79;p24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" name="Google Shape;80;p24"/>
          <p:cNvSpPr txBox="1"/>
          <p:nvPr/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b="0" i="0" sz="800" u="none" cap="none" strike="noStrike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1" name="Google Shape;81;p24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enue Model" type="twoColTx">
  <p:cSld name="TITLE_AND_TWO_COLUMNS"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4" name="Google Shape;84;p25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25"/>
          <p:cNvSpPr txBox="1"/>
          <p:nvPr>
            <p:ph type="title"/>
          </p:nvPr>
        </p:nvSpPr>
        <p:spPr>
          <a:xfrm>
            <a:off x="450850" y="596800"/>
            <a:ext cx="67677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25"/>
          <p:cNvSpPr txBox="1"/>
          <p:nvPr>
            <p:ph idx="1" type="body"/>
          </p:nvPr>
        </p:nvSpPr>
        <p:spPr>
          <a:xfrm>
            <a:off x="560525" y="3718900"/>
            <a:ext cx="35526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7" name="Google Shape;87;p25"/>
          <p:cNvSpPr txBox="1"/>
          <p:nvPr>
            <p:ph idx="2" type="body"/>
          </p:nvPr>
        </p:nvSpPr>
        <p:spPr>
          <a:xfrm>
            <a:off x="4113125" y="3718900"/>
            <a:ext cx="35526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●"/>
              <a:defRPr>
                <a:solidFill>
                  <a:schemeClr val="lt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○"/>
              <a:defRPr>
                <a:solidFill>
                  <a:schemeClr val="lt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8" name="Google Shape;88;p25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9" name="Google Shape;89;p25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5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MAIN_POINT"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/>
          <p:nvPr>
            <p:ph idx="2" type="pic"/>
          </p:nvPr>
        </p:nvSpPr>
        <p:spPr>
          <a:xfrm>
            <a:off x="566350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sp>
        <p:nvSpPr>
          <p:cNvPr id="93" name="Google Shape;93;p26"/>
          <p:cNvSpPr/>
          <p:nvPr>
            <p:ph idx="3" type="pic"/>
          </p:nvPr>
        </p:nvSpPr>
        <p:spPr>
          <a:xfrm>
            <a:off x="2588275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sp>
        <p:nvSpPr>
          <p:cNvPr id="94" name="Google Shape;94;p26"/>
          <p:cNvSpPr/>
          <p:nvPr>
            <p:ph idx="4" type="pic"/>
          </p:nvPr>
        </p:nvSpPr>
        <p:spPr>
          <a:xfrm>
            <a:off x="4613113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sp>
        <p:nvSpPr>
          <p:cNvPr id="95" name="Google Shape;95;p26"/>
          <p:cNvSpPr/>
          <p:nvPr>
            <p:ph idx="5" type="pic"/>
          </p:nvPr>
        </p:nvSpPr>
        <p:spPr>
          <a:xfrm>
            <a:off x="6637950" y="1569300"/>
            <a:ext cx="1466400" cy="1570200"/>
          </a:xfrm>
          <a:prstGeom prst="roundRect">
            <a:avLst>
              <a:gd fmla="val 6320" name="adj"/>
            </a:avLst>
          </a:prstGeom>
          <a:noFill/>
          <a:ln>
            <a:noFill/>
          </a:ln>
        </p:spPr>
      </p:sp>
      <p:cxnSp>
        <p:nvCxnSpPr>
          <p:cNvPr id="96" name="Google Shape;96;p26"/>
          <p:cNvCxnSpPr/>
          <p:nvPr/>
        </p:nvCxnSpPr>
        <p:spPr>
          <a:xfrm rot="10800000">
            <a:off x="560525" y="279400"/>
            <a:ext cx="14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26"/>
          <p:cNvSpPr txBox="1"/>
          <p:nvPr>
            <p:ph type="title"/>
          </p:nvPr>
        </p:nvSpPr>
        <p:spPr>
          <a:xfrm>
            <a:off x="450850" y="596800"/>
            <a:ext cx="67677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ter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6"/>
          <p:cNvSpPr txBox="1"/>
          <p:nvPr>
            <p:ph idx="1" type="subTitle"/>
          </p:nvPr>
        </p:nvSpPr>
        <p:spPr>
          <a:xfrm>
            <a:off x="566350" y="3190975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6" type="subTitle"/>
          </p:nvPr>
        </p:nvSpPr>
        <p:spPr>
          <a:xfrm>
            <a:off x="2588275" y="3190975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6"/>
          <p:cNvSpPr txBox="1"/>
          <p:nvPr>
            <p:ph idx="7" type="subTitle"/>
          </p:nvPr>
        </p:nvSpPr>
        <p:spPr>
          <a:xfrm>
            <a:off x="4613113" y="3190975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26"/>
          <p:cNvSpPr txBox="1"/>
          <p:nvPr>
            <p:ph idx="8" type="subTitle"/>
          </p:nvPr>
        </p:nvSpPr>
        <p:spPr>
          <a:xfrm>
            <a:off x="6637950" y="3190975"/>
            <a:ext cx="14664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SemiBold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26"/>
          <p:cNvSpPr/>
          <p:nvPr/>
        </p:nvSpPr>
        <p:spPr>
          <a:xfrm>
            <a:off x="603475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Confidential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26"/>
          <p:cNvSpPr/>
          <p:nvPr/>
        </p:nvSpPr>
        <p:spPr>
          <a:xfrm>
            <a:off x="1644650" y="4749800"/>
            <a:ext cx="768000" cy="1905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7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Copyright ©</a:t>
            </a:r>
            <a:endParaRPr b="0" i="0" sz="700" u="none" cap="none" strike="noStrik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7"/>
          <p:cNvSpPr txBox="1"/>
          <p:nvPr>
            <p:ph type="title"/>
          </p:nvPr>
        </p:nvSpPr>
        <p:spPr>
          <a:xfrm>
            <a:off x="308925" y="278025"/>
            <a:ext cx="4448400" cy="29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1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Inter"/>
              <a:buNone/>
              <a:defRPr b="0" i="0" sz="4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" type="body"/>
          </p:nvPr>
        </p:nvSpPr>
        <p:spPr>
          <a:xfrm>
            <a:off x="4613175" y="278025"/>
            <a:ext cx="2965500" cy="29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b="0" i="0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7" name="Google Shape;337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8" name="Google Shape;338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4.jpg"/><Relationship Id="rId5" Type="http://schemas.openxmlformats.org/officeDocument/2006/relationships/image" Target="../media/image8.jpg"/><Relationship Id="rId6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"/>
          <p:cNvSpPr txBox="1"/>
          <p:nvPr>
            <p:ph type="title"/>
          </p:nvPr>
        </p:nvSpPr>
        <p:spPr>
          <a:xfrm>
            <a:off x="420875" y="1436725"/>
            <a:ext cx="4524000" cy="22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Introducing DL to vSLAM</a:t>
            </a:r>
            <a:endParaRPr/>
          </a:p>
        </p:txBody>
      </p:sp>
      <p:sp>
        <p:nvSpPr>
          <p:cNvPr id="385" name="Google Shape;385;p1"/>
          <p:cNvSpPr txBox="1"/>
          <p:nvPr>
            <p:ph idx="2" type="title"/>
          </p:nvPr>
        </p:nvSpPr>
        <p:spPr>
          <a:xfrm>
            <a:off x="420875" y="3899788"/>
            <a:ext cx="40365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Feature filtering with AI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December 4, 2024</a:t>
            </a:r>
            <a:endParaRPr/>
          </a:p>
        </p:txBody>
      </p:sp>
      <p:sp>
        <p:nvSpPr>
          <p:cNvPr id="386" name="Google Shape;386;p1"/>
          <p:cNvSpPr/>
          <p:nvPr/>
        </p:nvSpPr>
        <p:spPr>
          <a:xfrm>
            <a:off x="560525" y="853150"/>
            <a:ext cx="1962600" cy="4101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Liam Loughead</a:t>
            </a:r>
            <a:endParaRPr b="0" i="0" sz="1400" u="none" cap="none" strike="noStrike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87" name="Google Shape;387;p1"/>
          <p:cNvSpPr/>
          <p:nvPr/>
        </p:nvSpPr>
        <p:spPr>
          <a:xfrm>
            <a:off x="350850" y="4572000"/>
            <a:ext cx="2172300" cy="52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88" name="Google Shape;3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0800" y="720250"/>
            <a:ext cx="3697338" cy="18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0800" y="2577470"/>
            <a:ext cx="3697350" cy="1845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"/>
          <p:cNvSpPr txBox="1"/>
          <p:nvPr>
            <p:ph type="title"/>
          </p:nvPr>
        </p:nvSpPr>
        <p:spPr>
          <a:xfrm>
            <a:off x="452575" y="596800"/>
            <a:ext cx="68688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Models and accuracies</a:t>
            </a:r>
            <a:endParaRPr/>
          </a:p>
        </p:txBody>
      </p:sp>
      <p:sp>
        <p:nvSpPr>
          <p:cNvPr id="494" name="Google Shape;494;p10"/>
          <p:cNvSpPr txBox="1"/>
          <p:nvPr>
            <p:ph idx="1" type="body"/>
          </p:nvPr>
        </p:nvSpPr>
        <p:spPr>
          <a:xfrm>
            <a:off x="1226949" y="2585275"/>
            <a:ext cx="2033400" cy="20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Training: ordered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In: 10x10 grid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Out: classification</a:t>
            </a:r>
            <a:endParaRPr sz="1400"/>
          </a:p>
        </p:txBody>
      </p:sp>
      <p:sp>
        <p:nvSpPr>
          <p:cNvPr id="495" name="Google Shape;495;p10"/>
          <p:cNvSpPr txBox="1"/>
          <p:nvPr>
            <p:ph idx="2" type="body"/>
          </p:nvPr>
        </p:nvSpPr>
        <p:spPr>
          <a:xfrm>
            <a:off x="3599681" y="2585273"/>
            <a:ext cx="1935300" cy="20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Training: ordered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In: 10x10 grid, </a:t>
            </a:r>
            <a:r>
              <a:rPr b="1" lang="en" sz="1400"/>
              <a:t>relative (x, y) of grid location</a:t>
            </a:r>
            <a:endParaRPr b="1"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Out: classification</a:t>
            </a:r>
            <a:endParaRPr/>
          </a:p>
        </p:txBody>
      </p:sp>
      <p:sp>
        <p:nvSpPr>
          <p:cNvPr id="496" name="Google Shape;496;p10"/>
          <p:cNvSpPr txBox="1"/>
          <p:nvPr>
            <p:ph idx="3" type="body"/>
          </p:nvPr>
        </p:nvSpPr>
        <p:spPr>
          <a:xfrm>
            <a:off x="5957338" y="2585273"/>
            <a:ext cx="1935300" cy="20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Training: </a:t>
            </a:r>
            <a:r>
              <a:rPr b="1" lang="en" sz="1400"/>
              <a:t>random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In: 10x10 grid, </a:t>
            </a:r>
            <a:r>
              <a:rPr b="1" lang="en" sz="1400"/>
              <a:t>relative (x, y) of grid location</a:t>
            </a:r>
            <a:endParaRPr b="1"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Out: classification</a:t>
            </a:r>
            <a:endParaRPr/>
          </a:p>
        </p:txBody>
      </p:sp>
      <p:sp>
        <p:nvSpPr>
          <p:cNvPr id="497" name="Google Shape;497;p10"/>
          <p:cNvSpPr/>
          <p:nvPr/>
        </p:nvSpPr>
        <p:spPr>
          <a:xfrm>
            <a:off x="1187788" y="1431702"/>
            <a:ext cx="2033400" cy="4248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MLP</a:t>
            </a:r>
            <a:endParaRPr b="0" i="0" sz="14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1187788" y="2008488"/>
            <a:ext cx="2033400" cy="4248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50%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3539362" y="1431702"/>
            <a:ext cx="2033400" cy="4248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MLP + Grid Locations</a:t>
            </a:r>
            <a:endParaRPr b="0" i="0" sz="14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3565149" y="2008488"/>
            <a:ext cx="2033400" cy="4248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60%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5890937" y="1431702"/>
            <a:ext cx="2033400" cy="4248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Shuffled data</a:t>
            </a:r>
            <a:endParaRPr b="0" i="0" sz="14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5922806" y="2008488"/>
            <a:ext cx="2033400" cy="4248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76%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03" name="Google Shape;503;p10"/>
          <p:cNvSpPr txBox="1"/>
          <p:nvPr>
            <p:ph idx="5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04" name="Google Shape;504;p10"/>
          <p:cNvCxnSpPr/>
          <p:nvPr/>
        </p:nvCxnSpPr>
        <p:spPr>
          <a:xfrm>
            <a:off x="3389454" y="1589152"/>
            <a:ext cx="0" cy="3075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505" name="Google Shape;505;p10"/>
          <p:cNvCxnSpPr/>
          <p:nvPr/>
        </p:nvCxnSpPr>
        <p:spPr>
          <a:xfrm>
            <a:off x="5745077" y="1589152"/>
            <a:ext cx="0" cy="3075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506" name="Google Shape;506;p10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11"/>
          <p:cNvSpPr txBox="1"/>
          <p:nvPr>
            <p:ph type="title"/>
          </p:nvPr>
        </p:nvSpPr>
        <p:spPr>
          <a:xfrm>
            <a:off x="452575" y="596800"/>
            <a:ext cx="8019900" cy="8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Training image test</a:t>
            </a:r>
            <a:endParaRPr/>
          </a:p>
        </p:txBody>
      </p:sp>
      <p:sp>
        <p:nvSpPr>
          <p:cNvPr id="513" name="Google Shape;513;p11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p11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5" name="Google Shape;515;p11"/>
          <p:cNvSpPr/>
          <p:nvPr/>
        </p:nvSpPr>
        <p:spPr>
          <a:xfrm>
            <a:off x="562050" y="1892838"/>
            <a:ext cx="8019900" cy="265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 stack’d OG, predicted, accuracy black and white + cv2 text that shows accuracy in percentage - do an image that did really well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16" name="Google Shape;51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50" y="1892846"/>
            <a:ext cx="8019901" cy="133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50" y="3228150"/>
            <a:ext cx="8019901" cy="13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title"/>
          </p:nvPr>
        </p:nvSpPr>
        <p:spPr>
          <a:xfrm>
            <a:off x="452575" y="596800"/>
            <a:ext cx="4263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First tests</a:t>
            </a:r>
            <a:endParaRPr/>
          </a:p>
        </p:txBody>
      </p:sp>
      <p:sp>
        <p:nvSpPr>
          <p:cNvPr id="523" name="Google Shape;523;p12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5" name="Google Shape;525;p12"/>
          <p:cNvSpPr txBox="1"/>
          <p:nvPr>
            <p:ph idx="1" type="body"/>
          </p:nvPr>
        </p:nvSpPr>
        <p:spPr>
          <a:xfrm>
            <a:off x="524725" y="1410525"/>
            <a:ext cx="4119300" cy="24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Distinguished between parts of the scene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Sensitive to light differences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Somewhat accurate labels</a:t>
            </a:r>
            <a:endParaRPr sz="1900"/>
          </a:p>
        </p:txBody>
      </p:sp>
      <p:pic>
        <p:nvPicPr>
          <p:cNvPr id="526" name="Google Shape;52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175" y="2788077"/>
            <a:ext cx="4229002" cy="20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175" y="387300"/>
            <a:ext cx="4229002" cy="211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"/>
          <p:cNvSpPr txBox="1"/>
          <p:nvPr>
            <p:ph type="title"/>
          </p:nvPr>
        </p:nvSpPr>
        <p:spPr>
          <a:xfrm>
            <a:off x="452575" y="596800"/>
            <a:ext cx="77916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Attempts at raising accuracy</a:t>
            </a:r>
            <a:endParaRPr/>
          </a:p>
        </p:txBody>
      </p:sp>
      <p:sp>
        <p:nvSpPr>
          <p:cNvPr id="533" name="Google Shape;533;p13"/>
          <p:cNvSpPr txBox="1"/>
          <p:nvPr>
            <p:ph idx="1" type="body"/>
          </p:nvPr>
        </p:nvSpPr>
        <p:spPr>
          <a:xfrm>
            <a:off x="614025" y="261557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 sz="1400"/>
          </a:p>
        </p:txBody>
      </p:sp>
      <p:sp>
        <p:nvSpPr>
          <p:cNvPr id="534" name="Google Shape;534;p13"/>
          <p:cNvSpPr txBox="1"/>
          <p:nvPr>
            <p:ph idx="2" type="body"/>
          </p:nvPr>
        </p:nvSpPr>
        <p:spPr>
          <a:xfrm>
            <a:off x="2626400" y="261557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Randomly changing brightness, zoom of training images</a:t>
            </a:r>
            <a:endParaRPr sz="1400"/>
          </a:p>
        </p:txBody>
      </p:sp>
      <p:sp>
        <p:nvSpPr>
          <p:cNvPr id="535" name="Google Shape;535;p13"/>
          <p:cNvSpPr txBox="1"/>
          <p:nvPr>
            <p:ph idx="3" type="body"/>
          </p:nvPr>
        </p:nvSpPr>
        <p:spPr>
          <a:xfrm>
            <a:off x="4626000" y="261557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Permanent, semi-permanent, dynamic</a:t>
            </a:r>
            <a:endParaRPr/>
          </a:p>
        </p:txBody>
      </p:sp>
      <p:sp>
        <p:nvSpPr>
          <p:cNvPr id="536" name="Google Shape;536;p13"/>
          <p:cNvSpPr txBox="1"/>
          <p:nvPr>
            <p:ph idx="4" type="body"/>
          </p:nvPr>
        </p:nvSpPr>
        <p:spPr>
          <a:xfrm>
            <a:off x="6627350" y="2615575"/>
            <a:ext cx="1641300" cy="17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400"/>
              <a:t>More accurate with real data</a:t>
            </a:r>
            <a:endParaRPr sz="1400"/>
          </a:p>
        </p:txBody>
      </p:sp>
      <p:sp>
        <p:nvSpPr>
          <p:cNvPr id="537" name="Google Shape;537;p13"/>
          <p:cNvSpPr/>
          <p:nvPr/>
        </p:nvSpPr>
        <p:spPr>
          <a:xfrm>
            <a:off x="580800" y="1637200"/>
            <a:ext cx="1724700" cy="360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Ade20k data</a:t>
            </a:r>
            <a:endParaRPr b="0" i="0" sz="14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38" name="Google Shape;538;p13"/>
          <p:cNvSpPr/>
          <p:nvPr/>
        </p:nvSpPr>
        <p:spPr>
          <a:xfrm>
            <a:off x="580800" y="2126388"/>
            <a:ext cx="1724700" cy="360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58%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39" name="Google Shape;539;p13"/>
          <p:cNvSpPr/>
          <p:nvPr/>
        </p:nvSpPr>
        <p:spPr>
          <a:xfrm>
            <a:off x="2575242" y="1637200"/>
            <a:ext cx="1724700" cy="360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Overfit prevention</a:t>
            </a:r>
            <a:endParaRPr b="0" i="0" sz="12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0" name="Google Shape;540;p13"/>
          <p:cNvSpPr/>
          <p:nvPr/>
        </p:nvSpPr>
        <p:spPr>
          <a:xfrm>
            <a:off x="2597113" y="2126388"/>
            <a:ext cx="1724700" cy="360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59%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1" name="Google Shape;541;p13"/>
          <p:cNvSpPr/>
          <p:nvPr/>
        </p:nvSpPr>
        <p:spPr>
          <a:xfrm>
            <a:off x="4569683" y="1637200"/>
            <a:ext cx="1724700" cy="360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Trinary output</a:t>
            </a:r>
            <a:endParaRPr b="0" i="0" sz="14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2" name="Google Shape;542;p13"/>
          <p:cNvSpPr/>
          <p:nvPr/>
        </p:nvSpPr>
        <p:spPr>
          <a:xfrm>
            <a:off x="4596713" y="2126388"/>
            <a:ext cx="1724700" cy="360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68%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3" name="Google Shape;543;p13"/>
          <p:cNvSpPr/>
          <p:nvPr/>
        </p:nvSpPr>
        <p:spPr>
          <a:xfrm>
            <a:off x="6564125" y="1637200"/>
            <a:ext cx="1724700" cy="3603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All 3 combined</a:t>
            </a:r>
            <a:endParaRPr b="0" i="0" sz="1400" u="none" cap="none" strike="noStrike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4" name="Google Shape;544;p13"/>
          <p:cNvSpPr/>
          <p:nvPr/>
        </p:nvSpPr>
        <p:spPr>
          <a:xfrm>
            <a:off x="6573213" y="2126388"/>
            <a:ext cx="1724700" cy="360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Accuracy: 68%</a:t>
            </a:r>
            <a:endParaRPr b="0" i="0" sz="12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545" name="Google Shape;545;p13"/>
          <p:cNvSpPr txBox="1"/>
          <p:nvPr>
            <p:ph idx="5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46" name="Google Shape;546;p13"/>
          <p:cNvCxnSpPr/>
          <p:nvPr/>
        </p:nvCxnSpPr>
        <p:spPr>
          <a:xfrm>
            <a:off x="2448100" y="1770738"/>
            <a:ext cx="0" cy="26085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547" name="Google Shape;547;p13"/>
          <p:cNvCxnSpPr/>
          <p:nvPr/>
        </p:nvCxnSpPr>
        <p:spPr>
          <a:xfrm>
            <a:off x="4445975" y="1770738"/>
            <a:ext cx="0" cy="26085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548" name="Google Shape;548;p13"/>
          <p:cNvCxnSpPr/>
          <p:nvPr/>
        </p:nvCxnSpPr>
        <p:spPr>
          <a:xfrm>
            <a:off x="6447325" y="1770738"/>
            <a:ext cx="0" cy="26085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549" name="Google Shape;549;p13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50" name="Google Shape;5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00" y="2615600"/>
            <a:ext cx="1724700" cy="155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"/>
          <p:cNvSpPr txBox="1"/>
          <p:nvPr>
            <p:ph type="title"/>
          </p:nvPr>
        </p:nvSpPr>
        <p:spPr>
          <a:xfrm>
            <a:off x="452575" y="596800"/>
            <a:ext cx="4263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Next tests</a:t>
            </a:r>
            <a:endParaRPr/>
          </a:p>
        </p:txBody>
      </p:sp>
      <p:sp>
        <p:nvSpPr>
          <p:cNvPr id="556" name="Google Shape;556;p14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14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8" name="Google Shape;558;p14"/>
          <p:cNvSpPr txBox="1"/>
          <p:nvPr>
            <p:ph idx="1" type="body"/>
          </p:nvPr>
        </p:nvSpPr>
        <p:spPr>
          <a:xfrm>
            <a:off x="524725" y="1410525"/>
            <a:ext cx="3832200" cy="24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Recognized each foreground object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Still inaccurate on the floor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Practically useful</a:t>
            </a:r>
            <a:endParaRPr sz="1900"/>
          </a:p>
        </p:txBody>
      </p:sp>
      <p:sp>
        <p:nvSpPr>
          <p:cNvPr id="559" name="Google Shape;559;p14"/>
          <p:cNvSpPr/>
          <p:nvPr/>
        </p:nvSpPr>
        <p:spPr>
          <a:xfrm>
            <a:off x="5039775" y="203200"/>
            <a:ext cx="3905400" cy="229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Last couch picture from scout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0" name="Google Shape;560;p14"/>
          <p:cNvSpPr/>
          <p:nvPr/>
        </p:nvSpPr>
        <p:spPr>
          <a:xfrm>
            <a:off x="5039775" y="2624675"/>
            <a:ext cx="3905400" cy="229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Predicted couch picture with new model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61" name="Google Shape;5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7975" y="209150"/>
            <a:ext cx="4597202" cy="22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6980" y="2624675"/>
            <a:ext cx="4588196" cy="229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5"/>
          <p:cNvSpPr txBox="1"/>
          <p:nvPr>
            <p:ph type="title"/>
          </p:nvPr>
        </p:nvSpPr>
        <p:spPr>
          <a:xfrm>
            <a:off x="420875" y="1552350"/>
            <a:ext cx="76521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Demonstration</a:t>
            </a:r>
            <a:endParaRPr/>
          </a:p>
        </p:txBody>
      </p:sp>
      <p:sp>
        <p:nvSpPr>
          <p:cNvPr id="568" name="Google Shape;568;p15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9" name="Google Shape;569;p15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6"/>
          <p:cNvSpPr txBox="1"/>
          <p:nvPr>
            <p:ph type="title"/>
          </p:nvPr>
        </p:nvSpPr>
        <p:spPr>
          <a:xfrm>
            <a:off x="452575" y="596800"/>
            <a:ext cx="4263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575" name="Google Shape;575;p16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6" name="Google Shape;576;p16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7" name="Google Shape;577;p16"/>
          <p:cNvSpPr txBox="1"/>
          <p:nvPr>
            <p:ph idx="1" type="body"/>
          </p:nvPr>
        </p:nvSpPr>
        <p:spPr>
          <a:xfrm>
            <a:off x="524725" y="1410525"/>
            <a:ext cx="4119300" cy="24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More Data, synthetic and real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Different model approach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Model optimization for efficient predictions</a:t>
            </a:r>
            <a:endParaRPr sz="1900"/>
          </a:p>
        </p:txBody>
      </p:sp>
      <p:sp>
        <p:nvSpPr>
          <p:cNvPr id="578" name="Google Shape;578;p16"/>
          <p:cNvSpPr/>
          <p:nvPr/>
        </p:nvSpPr>
        <p:spPr>
          <a:xfrm>
            <a:off x="5039775" y="203200"/>
            <a:ext cx="3905400" cy="2298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Pictures from other datasets + super realistic unity house scenes on the asset store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79" name="Google Shape;579;p16"/>
          <p:cNvPicPr preferRelativeResize="0"/>
          <p:nvPr/>
        </p:nvPicPr>
        <p:blipFill rotWithShape="1">
          <a:blip r:embed="rId3">
            <a:alphaModFix/>
          </a:blip>
          <a:srcRect b="22236" l="27228" r="55092" t="23181"/>
          <a:stretch/>
        </p:blipFill>
        <p:spPr>
          <a:xfrm rot="-5400000">
            <a:off x="5979863" y="1956788"/>
            <a:ext cx="2025200" cy="39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7400" y="203200"/>
            <a:ext cx="3907776" cy="260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875" y="1756076"/>
            <a:ext cx="8658250" cy="278978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"/>
          <p:cNvSpPr txBox="1"/>
          <p:nvPr>
            <p:ph type="title"/>
          </p:nvPr>
        </p:nvSpPr>
        <p:spPr>
          <a:xfrm>
            <a:off x="452575" y="596800"/>
            <a:ext cx="68688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An overview of vSLAM</a:t>
            </a:r>
            <a:endParaRPr/>
          </a:p>
        </p:txBody>
      </p:sp>
      <p:sp>
        <p:nvSpPr>
          <p:cNvPr id="396" name="Google Shape;396;p2"/>
          <p:cNvSpPr txBox="1"/>
          <p:nvPr>
            <p:ph idx="5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7" name="Google Shape;397;p2"/>
          <p:cNvSpPr/>
          <p:nvPr/>
        </p:nvSpPr>
        <p:spPr>
          <a:xfrm>
            <a:off x="849575" y="3995143"/>
            <a:ext cx="2414100" cy="504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Feature detection</a:t>
            </a:r>
            <a:endParaRPr b="0" i="0" sz="18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98" name="Google Shape;398;p2"/>
          <p:cNvSpPr/>
          <p:nvPr/>
        </p:nvSpPr>
        <p:spPr>
          <a:xfrm>
            <a:off x="6534000" y="3274468"/>
            <a:ext cx="2414100" cy="504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Tracking &amp; VO</a:t>
            </a:r>
            <a:endParaRPr b="0" i="0" sz="18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99" name="Google Shape;399;p2"/>
          <p:cNvSpPr/>
          <p:nvPr/>
        </p:nvSpPr>
        <p:spPr>
          <a:xfrm>
            <a:off x="3934000" y="1388868"/>
            <a:ext cx="2414100" cy="5043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Mapping</a:t>
            </a:r>
            <a:endParaRPr b="0" i="0" sz="1800" u="none" cap="none" strike="noStrike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00" name="Google Shape;400;p2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01" name="Google Shape;401;p2"/>
          <p:cNvCxnSpPr>
            <a:stCxn id="397" idx="3"/>
            <a:endCxn id="398" idx="1"/>
          </p:cNvCxnSpPr>
          <p:nvPr/>
        </p:nvCxnSpPr>
        <p:spPr>
          <a:xfrm flipH="1" rot="10800000">
            <a:off x="3263675" y="3526693"/>
            <a:ext cx="3270300" cy="720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02" name="Google Shape;402;p2"/>
          <p:cNvCxnSpPr>
            <a:stCxn id="398" idx="0"/>
            <a:endCxn id="399" idx="3"/>
          </p:cNvCxnSpPr>
          <p:nvPr/>
        </p:nvCxnSpPr>
        <p:spPr>
          <a:xfrm rot="10800000">
            <a:off x="6348150" y="1640968"/>
            <a:ext cx="1392900" cy="1633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"/>
          <p:cNvSpPr txBox="1"/>
          <p:nvPr>
            <p:ph type="title"/>
          </p:nvPr>
        </p:nvSpPr>
        <p:spPr>
          <a:xfrm>
            <a:off x="452575" y="596800"/>
            <a:ext cx="2849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Feature detection</a:t>
            </a:r>
            <a:endParaRPr/>
          </a:p>
        </p:txBody>
      </p:sp>
      <p:sp>
        <p:nvSpPr>
          <p:cNvPr id="408" name="Google Shape;408;p3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3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3780150" y="480700"/>
            <a:ext cx="1583700" cy="1571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Original image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3780150" y="2572725"/>
            <a:ext cx="1583700" cy="1571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surf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12" name="Google Shape;412;p3"/>
          <p:cNvCxnSpPr>
            <a:stCxn id="410" idx="2"/>
            <a:endCxn id="413" idx="0"/>
          </p:cNvCxnSpPr>
          <p:nvPr/>
        </p:nvCxnSpPr>
        <p:spPr>
          <a:xfrm rot="5400000">
            <a:off x="2909250" y="913150"/>
            <a:ext cx="523800" cy="28017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4" name="Google Shape;414;p3"/>
          <p:cNvCxnSpPr>
            <a:stCxn id="410" idx="2"/>
            <a:endCxn id="415" idx="0"/>
          </p:cNvCxnSpPr>
          <p:nvPr/>
        </p:nvCxnSpPr>
        <p:spPr>
          <a:xfrm flipH="1" rot="-5400000">
            <a:off x="5710950" y="913150"/>
            <a:ext cx="523800" cy="28017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16" name="Google Shape;416;p3"/>
          <p:cNvCxnSpPr>
            <a:stCxn id="410" idx="2"/>
            <a:endCxn id="411" idx="0"/>
          </p:cNvCxnSpPr>
          <p:nvPr/>
        </p:nvCxnSpPr>
        <p:spPr>
          <a:xfrm>
            <a:off x="4572000" y="2052100"/>
            <a:ext cx="0" cy="52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17" name="Google Shape;4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7138" y="304800"/>
            <a:ext cx="2329733" cy="17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8725" y="2575875"/>
            <a:ext cx="2509727" cy="188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575" y="2575876"/>
            <a:ext cx="2509727" cy="188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17150" y="2572725"/>
            <a:ext cx="2509727" cy="188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4" name="Google Shape;424;p4"/>
          <p:cNvSpPr txBox="1"/>
          <p:nvPr>
            <p:ph idx="1" type="body"/>
          </p:nvPr>
        </p:nvSpPr>
        <p:spPr>
          <a:xfrm>
            <a:off x="420875" y="5143500"/>
            <a:ext cx="4119300" cy="24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Inter"/>
              <a:buChar char="●"/>
            </a:pPr>
            <a:r>
              <a:rPr lang="en" sz="1900"/>
              <a:t>Lighting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Orientation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</a:pPr>
            <a:r>
              <a:rPr lang="en" sz="1900"/>
              <a:t>Scale</a:t>
            </a:r>
            <a:endParaRPr sz="1900"/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/>
              <a:t>Correspondence to real world positions</a:t>
            </a:r>
            <a:endParaRPr sz="1900"/>
          </a:p>
        </p:txBody>
      </p:sp>
      <p:sp>
        <p:nvSpPr>
          <p:cNvPr id="425" name="Google Shape;425;p4"/>
          <p:cNvSpPr txBox="1"/>
          <p:nvPr>
            <p:ph type="title"/>
          </p:nvPr>
        </p:nvSpPr>
        <p:spPr>
          <a:xfrm>
            <a:off x="420875" y="596800"/>
            <a:ext cx="8521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Problems with feature detection</a:t>
            </a:r>
            <a:endParaRPr/>
          </a:p>
        </p:txBody>
      </p:sp>
      <p:sp>
        <p:nvSpPr>
          <p:cNvPr id="426" name="Google Shape;426;p4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7" name="Google Shape;4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274" y="1671107"/>
            <a:ext cx="3653724" cy="299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1175" y="1671425"/>
            <a:ext cx="3653724" cy="299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"/>
          <p:cNvSpPr txBox="1"/>
          <p:nvPr>
            <p:ph type="title"/>
          </p:nvPr>
        </p:nvSpPr>
        <p:spPr>
          <a:xfrm>
            <a:off x="452575" y="596800"/>
            <a:ext cx="4119300" cy="12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Solution: Deep Learning</a:t>
            </a:r>
            <a:endParaRPr/>
          </a:p>
        </p:txBody>
      </p:sp>
      <p:sp>
        <p:nvSpPr>
          <p:cNvPr id="434" name="Google Shape;434;p5"/>
          <p:cNvSpPr txBox="1"/>
          <p:nvPr>
            <p:ph idx="1" type="subTitle"/>
          </p:nvPr>
        </p:nvSpPr>
        <p:spPr>
          <a:xfrm>
            <a:off x="452575" y="1956400"/>
            <a:ext cx="32472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Given a 10x10 grid of pixels, estimate the “permanence” of the feature</a:t>
            </a:r>
            <a:endParaRPr sz="1800"/>
          </a:p>
        </p:txBody>
      </p:sp>
      <p:sp>
        <p:nvSpPr>
          <p:cNvPr id="435" name="Google Shape;435;p5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6" name="Google Shape;436;p5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7" name="Google Shape;437;p5"/>
          <p:cNvSpPr/>
          <p:nvPr/>
        </p:nvSpPr>
        <p:spPr>
          <a:xfrm>
            <a:off x="5045300" y="364350"/>
            <a:ext cx="3793200" cy="2657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8" name="Google Shape;438;p5"/>
          <p:cNvSpPr txBox="1"/>
          <p:nvPr/>
        </p:nvSpPr>
        <p:spPr>
          <a:xfrm>
            <a:off x="3859675" y="4456150"/>
            <a:ext cx="1291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 wall corner - permanent</a:t>
            </a:r>
            <a:endParaRPr b="0" i="0" sz="1200" u="none" cap="none" strike="noStrik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9" name="Google Shape;439;p5"/>
          <p:cNvSpPr txBox="1"/>
          <p:nvPr/>
        </p:nvSpPr>
        <p:spPr>
          <a:xfrm>
            <a:off x="6565350" y="4603425"/>
            <a:ext cx="1448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Books on a table - not permanent</a:t>
            </a:r>
            <a:endParaRPr b="0" i="0" sz="1200" u="none" cap="none" strike="noStrik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0" name="Google Shape;4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5300" y="364350"/>
            <a:ext cx="3793198" cy="31078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5"/>
          <p:cNvCxnSpPr>
            <a:stCxn id="442" idx="2"/>
            <a:endCxn id="443" idx="0"/>
          </p:cNvCxnSpPr>
          <p:nvPr/>
        </p:nvCxnSpPr>
        <p:spPr>
          <a:xfrm flipH="1">
            <a:off x="4510225" y="638125"/>
            <a:ext cx="1191000" cy="3179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4" name="Google Shape;444;p5"/>
          <p:cNvCxnSpPr>
            <a:stCxn id="445" idx="2"/>
          </p:cNvCxnSpPr>
          <p:nvPr/>
        </p:nvCxnSpPr>
        <p:spPr>
          <a:xfrm>
            <a:off x="6746650" y="719900"/>
            <a:ext cx="552900" cy="324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3" name="Google Shape;443;p5"/>
          <p:cNvSpPr/>
          <p:nvPr/>
        </p:nvSpPr>
        <p:spPr>
          <a:xfrm>
            <a:off x="4187675" y="3817750"/>
            <a:ext cx="645000" cy="6384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5" name="Google Shape;445;p5"/>
          <p:cNvSpPr/>
          <p:nvPr/>
        </p:nvSpPr>
        <p:spPr>
          <a:xfrm>
            <a:off x="6643450" y="515900"/>
            <a:ext cx="206400" cy="20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6" name="Google Shape;446;p5"/>
          <p:cNvSpPr/>
          <p:nvPr/>
        </p:nvSpPr>
        <p:spPr>
          <a:xfrm>
            <a:off x="6967050" y="3965025"/>
            <a:ext cx="645000" cy="638400"/>
          </a:xfrm>
          <a:prstGeom prst="rect">
            <a:avLst/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7675" y="3817723"/>
            <a:ext cx="645000" cy="645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8" name="Google Shape;44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7050" y="3958425"/>
            <a:ext cx="645000" cy="645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2" name="Google Shape;442;p5"/>
          <p:cNvSpPr/>
          <p:nvPr/>
        </p:nvSpPr>
        <p:spPr>
          <a:xfrm>
            <a:off x="5598025" y="434125"/>
            <a:ext cx="206400" cy="20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"/>
          <p:cNvSpPr txBox="1"/>
          <p:nvPr>
            <p:ph type="title"/>
          </p:nvPr>
        </p:nvSpPr>
        <p:spPr>
          <a:xfrm>
            <a:off x="420875" y="1552350"/>
            <a:ext cx="76521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Process</a:t>
            </a:r>
            <a:endParaRPr/>
          </a:p>
        </p:txBody>
      </p:sp>
      <p:sp>
        <p:nvSpPr>
          <p:cNvPr id="454" name="Google Shape;454;p6"/>
          <p:cNvSpPr txBox="1"/>
          <p:nvPr>
            <p:ph idx="12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7"/>
          <p:cNvSpPr txBox="1"/>
          <p:nvPr>
            <p:ph type="title"/>
          </p:nvPr>
        </p:nvSpPr>
        <p:spPr>
          <a:xfrm>
            <a:off x="452575" y="596800"/>
            <a:ext cx="80199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Generating synthetic data with Unity</a:t>
            </a:r>
            <a:endParaRPr/>
          </a:p>
        </p:txBody>
      </p:sp>
      <p:sp>
        <p:nvSpPr>
          <p:cNvPr id="462" name="Google Shape;462;p7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7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4" name="Google Shape;464;p7"/>
          <p:cNvPicPr preferRelativeResize="0"/>
          <p:nvPr/>
        </p:nvPicPr>
        <p:blipFill rotWithShape="1">
          <a:blip r:embed="rId3">
            <a:alphaModFix/>
          </a:blip>
          <a:srcRect b="29137" l="18526" r="23776" t="11409"/>
          <a:stretch/>
        </p:blipFill>
        <p:spPr>
          <a:xfrm>
            <a:off x="4633125" y="2286000"/>
            <a:ext cx="4258949" cy="237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"/>
          <p:cNvPicPr preferRelativeResize="0"/>
          <p:nvPr/>
        </p:nvPicPr>
        <p:blipFill rotWithShape="1">
          <a:blip r:embed="rId4">
            <a:alphaModFix/>
          </a:blip>
          <a:srcRect b="29385" l="18466" r="24095" t="11631"/>
          <a:stretch/>
        </p:blipFill>
        <p:spPr>
          <a:xfrm>
            <a:off x="251923" y="2267300"/>
            <a:ext cx="4273954" cy="23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8"/>
          <p:cNvSpPr txBox="1"/>
          <p:nvPr>
            <p:ph type="title"/>
          </p:nvPr>
        </p:nvSpPr>
        <p:spPr>
          <a:xfrm>
            <a:off x="452575" y="596800"/>
            <a:ext cx="80199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Generating synthetic data with Unity</a:t>
            </a:r>
            <a:endParaRPr/>
          </a:p>
        </p:txBody>
      </p:sp>
      <p:sp>
        <p:nvSpPr>
          <p:cNvPr id="472" name="Google Shape;472;p8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3" name="Google Shape;473;p8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74" name="Google Shape;474;p8"/>
          <p:cNvPicPr preferRelativeResize="0"/>
          <p:nvPr/>
        </p:nvPicPr>
        <p:blipFill rotWithShape="1">
          <a:blip r:embed="rId3">
            <a:alphaModFix/>
          </a:blip>
          <a:srcRect b="16565" l="43029" r="462" t="16087"/>
          <a:stretch/>
        </p:blipFill>
        <p:spPr>
          <a:xfrm>
            <a:off x="515575" y="2673375"/>
            <a:ext cx="3793201" cy="195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8"/>
          <p:cNvPicPr preferRelativeResize="0"/>
          <p:nvPr/>
        </p:nvPicPr>
        <p:blipFill rotWithShape="1">
          <a:blip r:embed="rId4">
            <a:alphaModFix/>
          </a:blip>
          <a:srcRect b="16948" l="29547" r="0" t="17506"/>
          <a:stretch/>
        </p:blipFill>
        <p:spPr>
          <a:xfrm>
            <a:off x="4584120" y="2673375"/>
            <a:ext cx="3888330" cy="195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9"/>
          <p:cNvSpPr txBox="1"/>
          <p:nvPr>
            <p:ph type="title"/>
          </p:nvPr>
        </p:nvSpPr>
        <p:spPr>
          <a:xfrm>
            <a:off x="452575" y="596800"/>
            <a:ext cx="80199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House scene</a:t>
            </a:r>
            <a:endParaRPr/>
          </a:p>
        </p:txBody>
      </p:sp>
      <p:sp>
        <p:nvSpPr>
          <p:cNvPr id="482" name="Google Shape;482;p9"/>
          <p:cNvSpPr txBox="1"/>
          <p:nvPr>
            <p:ph idx="3" type="sldNum"/>
          </p:nvPr>
        </p:nvSpPr>
        <p:spPr>
          <a:xfrm>
            <a:off x="420872" y="203200"/>
            <a:ext cx="42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3" name="Google Shape;483;p9"/>
          <p:cNvSpPr/>
          <p:nvPr/>
        </p:nvSpPr>
        <p:spPr>
          <a:xfrm>
            <a:off x="515575" y="4664750"/>
            <a:ext cx="20868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4" name="Google Shape;484;p9"/>
          <p:cNvSpPr/>
          <p:nvPr/>
        </p:nvSpPr>
        <p:spPr>
          <a:xfrm>
            <a:off x="4679275" y="908325"/>
            <a:ext cx="3793200" cy="172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Screenshot one of a house scene + its annotations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5" name="Google Shape;485;p9"/>
          <p:cNvSpPr/>
          <p:nvPr/>
        </p:nvSpPr>
        <p:spPr>
          <a:xfrm>
            <a:off x="4679275" y="2941538"/>
            <a:ext cx="3793200" cy="172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Screenshot two of a house scene + its annotations</a:t>
            </a:r>
            <a:endParaRPr b="0" i="0" sz="1400" u="none" cap="none" strike="noStrik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86" name="Google Shape;4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575" y="1875462"/>
            <a:ext cx="3793200" cy="21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9"/>
          <p:cNvPicPr preferRelativeResize="0"/>
          <p:nvPr/>
        </p:nvPicPr>
        <p:blipFill rotWithShape="1">
          <a:blip r:embed="rId4">
            <a:alphaModFix/>
          </a:blip>
          <a:srcRect b="17443" l="49995" r="0" t="18209"/>
          <a:stretch/>
        </p:blipFill>
        <p:spPr>
          <a:xfrm>
            <a:off x="4679275" y="2941547"/>
            <a:ext cx="3793201" cy="189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9"/>
          <p:cNvPicPr preferRelativeResize="0"/>
          <p:nvPr/>
        </p:nvPicPr>
        <p:blipFill rotWithShape="1">
          <a:blip r:embed="rId4">
            <a:alphaModFix/>
          </a:blip>
          <a:srcRect b="18015" l="0" r="50057" t="18143"/>
          <a:stretch/>
        </p:blipFill>
        <p:spPr>
          <a:xfrm>
            <a:off x="4679275" y="753544"/>
            <a:ext cx="3793201" cy="187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vestor Pitch">
  <a:themeElements>
    <a:clrScheme name="Simple Light">
      <a:dk1>
        <a:srgbClr val="1A36B4"/>
      </a:dk1>
      <a:lt1>
        <a:srgbClr val="F6F5EC"/>
      </a:lt1>
      <a:dk2>
        <a:srgbClr val="1D1D1D"/>
      </a:dk2>
      <a:lt2>
        <a:srgbClr val="A4C2F4"/>
      </a:lt2>
      <a:accent1>
        <a:srgbClr val="FFFFFF"/>
      </a:accent1>
      <a:accent2>
        <a:srgbClr val="1A36B4"/>
      </a:accent2>
      <a:accent3>
        <a:srgbClr val="1D1D1D"/>
      </a:accent3>
      <a:accent4>
        <a:srgbClr val="F6F5EC"/>
      </a:accent4>
      <a:accent5>
        <a:srgbClr val="1A36B4"/>
      </a:accent5>
      <a:accent6>
        <a:srgbClr val="595959"/>
      </a:accent6>
      <a:hlink>
        <a:srgbClr val="A4C2F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